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550" r:id="rId2"/>
    <p:sldId id="551" r:id="rId3"/>
    <p:sldId id="552" r:id="rId4"/>
    <p:sldId id="553" r:id="rId5"/>
    <p:sldId id="554" r:id="rId6"/>
    <p:sldId id="555" r:id="rId7"/>
    <p:sldId id="556" r:id="rId8"/>
    <p:sldId id="557" r:id="rId9"/>
    <p:sldId id="558" r:id="rId10"/>
    <p:sldId id="559" r:id="rId11"/>
    <p:sldId id="560" r:id="rId12"/>
    <p:sldId id="561" r:id="rId13"/>
    <p:sldId id="5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484D3-9907-4D45-A2F3-43924F58770A}" v="8" dt="2020-04-20T17:49:45.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Pucciarelli" userId="c429c261-3d73-4636-9e01-cd9ae5d19f82" providerId="ADAL" clId="{2BC484D3-9907-4D45-A2F3-43924F58770A}"/>
    <pc:docChg chg="undo custSel mod addSld modSld">
      <pc:chgData name="Annie Pucciarelli" userId="c429c261-3d73-4636-9e01-cd9ae5d19f82" providerId="ADAL" clId="{2BC484D3-9907-4D45-A2F3-43924F58770A}" dt="2020-04-20T17:50:29.039" v="119" actId="1076"/>
      <pc:docMkLst>
        <pc:docMk/>
      </pc:docMkLst>
      <pc:sldChg chg="addSp delSp modSp add mod setBg">
        <pc:chgData name="Annie Pucciarelli" userId="c429c261-3d73-4636-9e01-cd9ae5d19f82" providerId="ADAL" clId="{2BC484D3-9907-4D45-A2F3-43924F58770A}" dt="2020-04-20T17:50:29.039" v="119" actId="1076"/>
        <pc:sldMkLst>
          <pc:docMk/>
          <pc:sldMk cId="18877359" sldId="562"/>
        </pc:sldMkLst>
        <pc:spChg chg="mod">
          <ac:chgData name="Annie Pucciarelli" userId="c429c261-3d73-4636-9e01-cd9ae5d19f82" providerId="ADAL" clId="{2BC484D3-9907-4D45-A2F3-43924F58770A}" dt="2020-04-20T17:49:15.546" v="40" actId="26606"/>
          <ac:spMkLst>
            <pc:docMk/>
            <pc:sldMk cId="18877359" sldId="562"/>
            <ac:spMk id="2" creationId="{AADC9F1A-500E-C240-86CF-8267BE5E6BF0}"/>
          </ac:spMkLst>
        </pc:spChg>
        <pc:spChg chg="del">
          <ac:chgData name="Annie Pucciarelli" userId="c429c261-3d73-4636-9e01-cd9ae5d19f82" providerId="ADAL" clId="{2BC484D3-9907-4D45-A2F3-43924F58770A}" dt="2020-04-20T17:47:56.355" v="23"/>
          <ac:spMkLst>
            <pc:docMk/>
            <pc:sldMk cId="18877359" sldId="562"/>
            <ac:spMk id="3" creationId="{889B0A7C-C536-FE4F-8A14-D89B2573B7B6}"/>
          </ac:spMkLst>
        </pc:spChg>
        <pc:spChg chg="mod">
          <ac:chgData name="Annie Pucciarelli" userId="c429c261-3d73-4636-9e01-cd9ae5d19f82" providerId="ADAL" clId="{2BC484D3-9907-4D45-A2F3-43924F58770A}" dt="2020-04-20T17:50:29.039" v="119" actId="1076"/>
          <ac:spMkLst>
            <pc:docMk/>
            <pc:sldMk cId="18877359" sldId="562"/>
            <ac:spMk id="4" creationId="{B6CFF13C-2ED0-A748-886E-330728F7F5EF}"/>
          </ac:spMkLst>
        </pc:spChg>
        <pc:spChg chg="add del mod">
          <ac:chgData name="Annie Pucciarelli" userId="c429c261-3d73-4636-9e01-cd9ae5d19f82" providerId="ADAL" clId="{2BC484D3-9907-4D45-A2F3-43924F58770A}" dt="2020-04-20T17:50:21.371" v="118" actId="478"/>
          <ac:spMkLst>
            <pc:docMk/>
            <pc:sldMk cId="18877359" sldId="562"/>
            <ac:spMk id="9" creationId="{5187BEF7-77E9-2548-9E83-E42FF3BD0364}"/>
          </ac:spMkLst>
        </pc:spChg>
        <pc:spChg chg="add del">
          <ac:chgData name="Annie Pucciarelli" userId="c429c261-3d73-4636-9e01-cd9ae5d19f82" providerId="ADAL" clId="{2BC484D3-9907-4D45-A2F3-43924F58770A}" dt="2020-04-20T17:49:15.546" v="40" actId="26606"/>
          <ac:spMkLst>
            <pc:docMk/>
            <pc:sldMk cId="18877359" sldId="562"/>
            <ac:spMk id="14" creationId="{8F54B2FB-3F54-4350-8D1B-F86D677CA7ED}"/>
          </ac:spMkLst>
        </pc:spChg>
        <pc:spChg chg="add del">
          <ac:chgData name="Annie Pucciarelli" userId="c429c261-3d73-4636-9e01-cd9ae5d19f82" providerId="ADAL" clId="{2BC484D3-9907-4D45-A2F3-43924F58770A}" dt="2020-04-20T17:49:15.546" v="40" actId="26606"/>
          <ac:spMkLst>
            <pc:docMk/>
            <pc:sldMk cId="18877359" sldId="562"/>
            <ac:spMk id="20" creationId="{DDB56DB5-0324-4F79-9AB8-CB18C1DC8743}"/>
          </ac:spMkLst>
        </pc:spChg>
        <pc:spChg chg="add del">
          <ac:chgData name="Annie Pucciarelli" userId="c429c261-3d73-4636-9e01-cd9ae5d19f82" providerId="ADAL" clId="{2BC484D3-9907-4D45-A2F3-43924F58770A}" dt="2020-04-20T17:49:15.546" v="40" actId="26606"/>
          <ac:spMkLst>
            <pc:docMk/>
            <pc:sldMk cId="18877359" sldId="562"/>
            <ac:spMk id="22" creationId="{B86EAD8C-E6F5-45BA-86CF-3EED09D84756}"/>
          </ac:spMkLst>
        </pc:spChg>
        <pc:picChg chg="add mod">
          <ac:chgData name="Annie Pucciarelli" userId="c429c261-3d73-4636-9e01-cd9ae5d19f82" providerId="ADAL" clId="{2BC484D3-9907-4D45-A2F3-43924F58770A}" dt="2020-04-20T17:50:29.039" v="119" actId="1076"/>
          <ac:picMkLst>
            <pc:docMk/>
            <pc:sldMk cId="18877359" sldId="562"/>
            <ac:picMk id="5" creationId="{58D5AD86-5427-2C4E-AAC1-C6E96247C255}"/>
          </ac:picMkLst>
        </pc:picChg>
        <pc:picChg chg="add del mod">
          <ac:chgData name="Annie Pucciarelli" userId="c429c261-3d73-4636-9e01-cd9ae5d19f82" providerId="ADAL" clId="{2BC484D3-9907-4D45-A2F3-43924F58770A}" dt="2020-04-20T17:48:48.084" v="35" actId="478"/>
          <ac:picMkLst>
            <pc:docMk/>
            <pc:sldMk cId="18877359" sldId="562"/>
            <ac:picMk id="6" creationId="{08A8890A-C83D-7848-A6A5-91C6EF80C063}"/>
          </ac:picMkLst>
        </pc:picChg>
        <pc:picChg chg="add mod">
          <ac:chgData name="Annie Pucciarelli" userId="c429c261-3d73-4636-9e01-cd9ae5d19f82" providerId="ADAL" clId="{2BC484D3-9907-4D45-A2F3-43924F58770A}" dt="2020-04-20T17:50:29.039" v="119" actId="1076"/>
          <ac:picMkLst>
            <pc:docMk/>
            <pc:sldMk cId="18877359" sldId="562"/>
            <ac:picMk id="8" creationId="{6992A6B4-E88D-2740-81B2-B8620DC2ECD9}"/>
          </ac:picMkLst>
        </pc:picChg>
        <pc:picChg chg="add del">
          <ac:chgData name="Annie Pucciarelli" userId="c429c261-3d73-4636-9e01-cd9ae5d19f82" providerId="ADAL" clId="{2BC484D3-9907-4D45-A2F3-43924F58770A}" dt="2020-04-20T17:49:15.546" v="40" actId="26606"/>
          <ac:picMkLst>
            <pc:docMk/>
            <pc:sldMk cId="18877359" sldId="562"/>
            <ac:picMk id="10" creationId="{AA085689-791F-4B8F-9F30-12415B97D366}"/>
          </ac:picMkLst>
        </pc:picChg>
        <pc:picChg chg="add del">
          <ac:chgData name="Annie Pucciarelli" userId="c429c261-3d73-4636-9e01-cd9ae5d19f82" providerId="ADAL" clId="{2BC484D3-9907-4D45-A2F3-43924F58770A}" dt="2020-04-20T17:49:15.546" v="40" actId="26606"/>
          <ac:picMkLst>
            <pc:docMk/>
            <pc:sldMk cId="18877359" sldId="562"/>
            <ac:picMk id="12" creationId="{AA3FED7F-6821-47C0-A464-E9278B24129E}"/>
          </ac:picMkLst>
        </pc:picChg>
        <pc:picChg chg="add del">
          <ac:chgData name="Annie Pucciarelli" userId="c429c261-3d73-4636-9e01-cd9ae5d19f82" providerId="ADAL" clId="{2BC484D3-9907-4D45-A2F3-43924F58770A}" dt="2020-04-20T17:49:15.546" v="40" actId="26606"/>
          <ac:picMkLst>
            <pc:docMk/>
            <pc:sldMk cId="18877359" sldId="562"/>
            <ac:picMk id="16" creationId="{561B34F5-88E5-4711-BC16-3005C29AD7C6}"/>
          </ac:picMkLst>
        </pc:picChg>
        <pc:picChg chg="add del">
          <ac:chgData name="Annie Pucciarelli" userId="c429c261-3d73-4636-9e01-cd9ae5d19f82" providerId="ADAL" clId="{2BC484D3-9907-4D45-A2F3-43924F58770A}" dt="2020-04-20T17:49:15.546" v="40" actId="26606"/>
          <ac:picMkLst>
            <pc:docMk/>
            <pc:sldMk cId="18877359" sldId="562"/>
            <ac:picMk id="18" creationId="{4F3661D0-2268-4D3E-88BA-0647BCBE33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56552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13F2B-CB3A-486F-8E4C-0F148FBBD088}"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422618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23518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6569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234644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253599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235457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928132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75125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74734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9738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A13F2B-CB3A-486F-8E4C-0F148FBBD088}"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235156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13F2B-CB3A-486F-8E4C-0F148FBBD088}" type="datetimeFigureOut">
              <a:rPr lang="en-US" smtClean="0"/>
              <a:t>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06037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318848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216962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CA13F2B-CB3A-486F-8E4C-0F148FBBD088}" type="datetimeFigureOut">
              <a:rPr lang="en-US" smtClean="0"/>
              <a:t>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58009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13F2B-CB3A-486F-8E4C-0F148FBBD088}"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8ABE8-4EB6-412C-A323-FE0350415F00}" type="slidenum">
              <a:rPr lang="en-US" smtClean="0"/>
              <a:t>‹#›</a:t>
            </a:fld>
            <a:endParaRPr lang="en-US"/>
          </a:p>
        </p:txBody>
      </p:sp>
    </p:spTree>
    <p:extLst>
      <p:ext uri="{BB962C8B-B14F-4D97-AF65-F5344CB8AC3E}">
        <p14:creationId xmlns:p14="http://schemas.microsoft.com/office/powerpoint/2010/main" val="297387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A13F2B-CB3A-486F-8E4C-0F148FBBD088}" type="datetimeFigureOut">
              <a:rPr lang="en-US" smtClean="0"/>
              <a:t>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08ABE8-4EB6-412C-A323-FE0350415F00}" type="slidenum">
              <a:rPr lang="en-US" smtClean="0"/>
              <a:t>‹#›</a:t>
            </a:fld>
            <a:endParaRPr lang="en-US"/>
          </a:p>
        </p:txBody>
      </p:sp>
    </p:spTree>
    <p:extLst>
      <p:ext uri="{BB962C8B-B14F-4D97-AF65-F5344CB8AC3E}">
        <p14:creationId xmlns:p14="http://schemas.microsoft.com/office/powerpoint/2010/main" val="848781521"/>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9E6999-8988-4B49-9F6E-FF148744117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66" r="29201"/>
          <a:stretch/>
        </p:blipFill>
        <p:spPr>
          <a:xfrm>
            <a:off x="1902357" y="606137"/>
            <a:ext cx="4835780" cy="5422395"/>
          </a:xfrm>
          <a:prstGeom prst="rect">
            <a:avLst/>
          </a:prstGeom>
          <a:effectLst>
            <a:softEdge rad="533400"/>
          </a:effectLst>
        </p:spPr>
      </p:pic>
      <p:sp>
        <p:nvSpPr>
          <p:cNvPr id="2" name="Title 1">
            <a:extLst>
              <a:ext uri="{FF2B5EF4-FFF2-40B4-BE49-F238E27FC236}">
                <a16:creationId xmlns:a16="http://schemas.microsoft.com/office/drawing/2014/main" id="{6C4D01D9-77B2-4099-9BD7-41922EF55F27}"/>
              </a:ext>
            </a:extLst>
          </p:cNvPr>
          <p:cNvSpPr>
            <a:spLocks noGrp="1"/>
          </p:cNvSpPr>
          <p:nvPr>
            <p:ph type="title"/>
          </p:nvPr>
        </p:nvSpPr>
        <p:spPr>
          <a:xfrm flipH="1" flipV="1">
            <a:off x="10243925" y="6731680"/>
            <a:ext cx="45719" cy="50120"/>
          </a:xfrm>
        </p:spPr>
        <p:txBody>
          <a:bodyPr vert="horz" lIns="91440" tIns="45720" rIns="91440" bIns="45720" rtlCol="0" anchor="t">
            <a:normAutofit fontScale="90000"/>
          </a:bodyPr>
          <a:lstStyle/>
          <a:p>
            <a:pPr eaLnBrk="1" hangingPunct="1">
              <a:lnSpc>
                <a:spcPct val="90000"/>
              </a:lnSpc>
            </a:pPr>
            <a:br>
              <a:rPr lang="en-US" altLang="en-US" sz="3500" u="sng" dirty="0">
                <a:solidFill>
                  <a:srgbClr val="000000"/>
                </a:solidFill>
              </a:rPr>
            </a:br>
            <a:endParaRPr lang="en-US" sz="3500" dirty="0">
              <a:solidFill>
                <a:srgbClr val="000000"/>
              </a:solidFill>
            </a:endParaRPr>
          </a:p>
        </p:txBody>
      </p:sp>
      <p:sp>
        <p:nvSpPr>
          <p:cNvPr id="9" name="Content Placeholder 8">
            <a:extLst>
              <a:ext uri="{FF2B5EF4-FFF2-40B4-BE49-F238E27FC236}">
                <a16:creationId xmlns:a16="http://schemas.microsoft.com/office/drawing/2014/main" id="{C40E60C9-26DD-4251-8A22-5460DD32B180}"/>
              </a:ext>
            </a:extLst>
          </p:cNvPr>
          <p:cNvSpPr>
            <a:spLocks noGrp="1"/>
          </p:cNvSpPr>
          <p:nvPr>
            <p:ph idx="1"/>
          </p:nvPr>
        </p:nvSpPr>
        <p:spPr>
          <a:xfrm>
            <a:off x="1365516" y="60749"/>
            <a:ext cx="5111750" cy="5853113"/>
          </a:xfrm>
        </p:spPr>
        <p:txBody>
          <a:bodyPr/>
          <a:lstStyle/>
          <a:p>
            <a:pPr marL="0" indent="0">
              <a:buNone/>
            </a:pPr>
            <a:endParaRPr lang="en-US" sz="2000" b="1" u="sng" dirty="0"/>
          </a:p>
        </p:txBody>
      </p:sp>
      <p:sp>
        <p:nvSpPr>
          <p:cNvPr id="4" name="Text Placeholder 3">
            <a:extLst>
              <a:ext uri="{FF2B5EF4-FFF2-40B4-BE49-F238E27FC236}">
                <a16:creationId xmlns:a16="http://schemas.microsoft.com/office/drawing/2014/main" id="{23658A9A-9777-4333-B8BB-664F8D5122A2}"/>
              </a:ext>
            </a:extLst>
          </p:cNvPr>
          <p:cNvSpPr>
            <a:spLocks noGrp="1"/>
          </p:cNvSpPr>
          <p:nvPr>
            <p:ph type="body" sz="half" idx="2"/>
          </p:nvPr>
        </p:nvSpPr>
        <p:spPr>
          <a:xfrm>
            <a:off x="6096000" y="2002735"/>
            <a:ext cx="4727043" cy="2852530"/>
          </a:xfrm>
        </p:spPr>
        <p:txBody>
          <a:bodyPr vert="horz" lIns="91440" tIns="45720" rIns="91440" bIns="45720" rtlCol="0" anchor="b">
            <a:normAutofit fontScale="92500" lnSpcReduction="20000"/>
          </a:bodyPr>
          <a:lstStyle/>
          <a:p>
            <a:r>
              <a:rPr lang="en-US" sz="6000" b="1" dirty="0"/>
              <a:t>Be the Church that Feeds its Community</a:t>
            </a:r>
          </a:p>
        </p:txBody>
      </p:sp>
      <p:sp>
        <p:nvSpPr>
          <p:cNvPr id="3" name="TextBox 2">
            <a:extLst>
              <a:ext uri="{FF2B5EF4-FFF2-40B4-BE49-F238E27FC236}">
                <a16:creationId xmlns:a16="http://schemas.microsoft.com/office/drawing/2014/main" id="{22F8D99F-BD80-E64A-9EC8-929933BF20D2}"/>
              </a:ext>
            </a:extLst>
          </p:cNvPr>
          <p:cNvSpPr txBox="1"/>
          <p:nvPr/>
        </p:nvSpPr>
        <p:spPr>
          <a:xfrm>
            <a:off x="1365516" y="5934670"/>
            <a:ext cx="9486566" cy="861774"/>
          </a:xfrm>
          <a:prstGeom prst="rect">
            <a:avLst/>
          </a:prstGeom>
          <a:noFill/>
        </p:spPr>
        <p:txBody>
          <a:bodyPr wrap="square" rtlCol="0">
            <a:spAutoFit/>
          </a:bodyPr>
          <a:lstStyle/>
          <a:p>
            <a:pPr algn="ctr"/>
            <a:r>
              <a:rPr lang="en-US" sz="1600" i="1" dirty="0"/>
              <a:t>If you spend yourselves in behalf of the hungry and satisfy the needs of the oppressed, then your light will rise in the darkness and your night will become like the noonday.  Isaiah 58:10 NIV</a:t>
            </a:r>
            <a:endParaRPr lang="en-US" sz="1600" dirty="0"/>
          </a:p>
          <a:p>
            <a:endParaRPr lang="en-US" dirty="0"/>
          </a:p>
        </p:txBody>
      </p:sp>
    </p:spTree>
    <p:extLst>
      <p:ext uri="{BB962C8B-B14F-4D97-AF65-F5344CB8AC3E}">
        <p14:creationId xmlns:p14="http://schemas.microsoft.com/office/powerpoint/2010/main" val="280377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4727-3541-DE47-BBAC-BACB6811B5CC}"/>
              </a:ext>
            </a:extLst>
          </p:cNvPr>
          <p:cNvSpPr>
            <a:spLocks noGrp="1"/>
          </p:cNvSpPr>
          <p:nvPr>
            <p:ph type="title"/>
          </p:nvPr>
        </p:nvSpPr>
        <p:spPr/>
        <p:txBody>
          <a:bodyPr/>
          <a:lstStyle/>
          <a:p>
            <a:r>
              <a:rPr lang="en-US" b="1" dirty="0"/>
              <a:t>USE A BASIC RECORD SYSTEM:</a:t>
            </a:r>
            <a:endParaRPr lang="en-US" dirty="0"/>
          </a:p>
        </p:txBody>
      </p:sp>
      <p:sp>
        <p:nvSpPr>
          <p:cNvPr id="3" name="Content Placeholder 2">
            <a:extLst>
              <a:ext uri="{FF2B5EF4-FFF2-40B4-BE49-F238E27FC236}">
                <a16:creationId xmlns:a16="http://schemas.microsoft.com/office/drawing/2014/main" id="{53F3BEE0-49E1-BF4D-A99B-077C8C4C5137}"/>
              </a:ext>
            </a:extLst>
          </p:cNvPr>
          <p:cNvSpPr>
            <a:spLocks noGrp="1"/>
          </p:cNvSpPr>
          <p:nvPr>
            <p:ph idx="1"/>
          </p:nvPr>
        </p:nvSpPr>
        <p:spPr>
          <a:xfrm>
            <a:off x="1084415" y="1774622"/>
            <a:ext cx="8946541" cy="4195481"/>
          </a:xfrm>
        </p:spPr>
        <p:txBody>
          <a:bodyPr/>
          <a:lstStyle/>
          <a:p>
            <a:pPr lvl="0"/>
            <a:r>
              <a:rPr lang="en-US" dirty="0"/>
              <a:t>Register those seeking help</a:t>
            </a:r>
          </a:p>
          <a:p>
            <a:pPr lvl="0"/>
            <a:r>
              <a:rPr lang="en-US" dirty="0"/>
              <a:t>Include name, address, phone number</a:t>
            </a:r>
          </a:p>
          <a:p>
            <a:pPr lvl="0"/>
            <a:r>
              <a:rPr lang="en-US" dirty="0"/>
              <a:t>Number in household</a:t>
            </a:r>
          </a:p>
          <a:p>
            <a:pPr lvl="0"/>
            <a:r>
              <a:rPr lang="en-US" dirty="0"/>
              <a:t>Reason for assistance</a:t>
            </a:r>
          </a:p>
          <a:p>
            <a:pPr lvl="0"/>
            <a:r>
              <a:rPr lang="en-US" dirty="0"/>
              <a:t>Any special needs</a:t>
            </a:r>
          </a:p>
          <a:p>
            <a:pPr lvl="0"/>
            <a:r>
              <a:rPr lang="en-US" dirty="0"/>
              <a:t>Conduct interviews in a private place</a:t>
            </a:r>
          </a:p>
          <a:p>
            <a:pPr lvl="0"/>
            <a:r>
              <a:rPr lang="en-US" dirty="0"/>
              <a:t>Food Banks may require additional information</a:t>
            </a:r>
          </a:p>
          <a:p>
            <a:endParaRPr lang="en-US" dirty="0"/>
          </a:p>
        </p:txBody>
      </p:sp>
    </p:spTree>
    <p:extLst>
      <p:ext uri="{BB962C8B-B14F-4D97-AF65-F5344CB8AC3E}">
        <p14:creationId xmlns:p14="http://schemas.microsoft.com/office/powerpoint/2010/main" val="359427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152E-5E8B-F849-8361-5DCB30F99AD4}"/>
              </a:ext>
            </a:extLst>
          </p:cNvPr>
          <p:cNvSpPr>
            <a:spLocks noGrp="1"/>
          </p:cNvSpPr>
          <p:nvPr>
            <p:ph type="title"/>
          </p:nvPr>
        </p:nvSpPr>
        <p:spPr/>
        <p:txBody>
          <a:bodyPr/>
          <a:lstStyle/>
          <a:p>
            <a:r>
              <a:rPr lang="en-US" b="1" dirty="0"/>
              <a:t>THINKING OUTSIDE THE FOOD PANTRY:</a:t>
            </a:r>
            <a:endParaRPr lang="en-US" dirty="0"/>
          </a:p>
        </p:txBody>
      </p:sp>
      <p:sp>
        <p:nvSpPr>
          <p:cNvPr id="3" name="Content Placeholder 2">
            <a:extLst>
              <a:ext uri="{FF2B5EF4-FFF2-40B4-BE49-F238E27FC236}">
                <a16:creationId xmlns:a16="http://schemas.microsoft.com/office/drawing/2014/main" id="{8ED9E210-A841-1C4F-A705-547182604747}"/>
              </a:ext>
            </a:extLst>
          </p:cNvPr>
          <p:cNvSpPr>
            <a:spLocks noGrp="1"/>
          </p:cNvSpPr>
          <p:nvPr>
            <p:ph idx="1"/>
          </p:nvPr>
        </p:nvSpPr>
        <p:spPr/>
        <p:txBody>
          <a:bodyPr>
            <a:normAutofit fontScale="92500" lnSpcReduction="20000"/>
          </a:bodyPr>
          <a:lstStyle/>
          <a:p>
            <a:pPr marL="0" indent="0">
              <a:buNone/>
            </a:pPr>
            <a:r>
              <a:rPr lang="en-US" sz="2200" b="1" i="1" dirty="0"/>
              <a:t>Prepare survival kits for the homeless</a:t>
            </a:r>
          </a:p>
          <a:p>
            <a:pPr lvl="0"/>
            <a:r>
              <a:rPr lang="en-US" dirty="0"/>
              <a:t>Distribute by car</a:t>
            </a:r>
          </a:p>
          <a:p>
            <a:pPr lvl="0"/>
            <a:r>
              <a:rPr lang="en-US" dirty="0"/>
              <a:t>Packed in gallon sized Ziploc bags</a:t>
            </a:r>
          </a:p>
          <a:p>
            <a:pPr lvl="0"/>
            <a:r>
              <a:rPr lang="en-US" dirty="0"/>
              <a:t>Toothbrush/toothpaste</a:t>
            </a:r>
          </a:p>
          <a:p>
            <a:pPr lvl="0"/>
            <a:r>
              <a:rPr lang="en-US" dirty="0"/>
              <a:t>Deodorant</a:t>
            </a:r>
          </a:p>
          <a:p>
            <a:pPr lvl="0"/>
            <a:r>
              <a:rPr lang="en-US" dirty="0"/>
              <a:t>Hand sanitizer</a:t>
            </a:r>
          </a:p>
          <a:p>
            <a:pPr lvl="0"/>
            <a:r>
              <a:rPr lang="en-US" dirty="0"/>
              <a:t>Water bottle</a:t>
            </a:r>
          </a:p>
          <a:p>
            <a:pPr lvl="0"/>
            <a:r>
              <a:rPr lang="en-US" dirty="0"/>
              <a:t>Easy open snacks</a:t>
            </a:r>
          </a:p>
          <a:p>
            <a:pPr lvl="0"/>
            <a:r>
              <a:rPr lang="en-US" dirty="0"/>
              <a:t>Power bars</a:t>
            </a:r>
          </a:p>
          <a:p>
            <a:pPr lvl="0"/>
            <a:r>
              <a:rPr lang="en-US" dirty="0"/>
              <a:t>Plastic utensils</a:t>
            </a:r>
          </a:p>
          <a:p>
            <a:pPr lvl="0"/>
            <a:r>
              <a:rPr lang="en-US" dirty="0"/>
              <a:t>Scripture portion</a:t>
            </a:r>
          </a:p>
          <a:p>
            <a:pPr marL="0" indent="0">
              <a:buNone/>
            </a:pPr>
            <a:endParaRPr lang="en-US" dirty="0"/>
          </a:p>
          <a:p>
            <a:endParaRPr lang="en-US" dirty="0"/>
          </a:p>
        </p:txBody>
      </p:sp>
      <p:pic>
        <p:nvPicPr>
          <p:cNvPr id="4" name="Picture 3">
            <a:extLst>
              <a:ext uri="{FF2B5EF4-FFF2-40B4-BE49-F238E27FC236}">
                <a16:creationId xmlns:a16="http://schemas.microsoft.com/office/drawing/2014/main" id="{F3C66619-467F-5A44-8656-1AD44AF1387F}"/>
              </a:ext>
            </a:extLst>
          </p:cNvPr>
          <p:cNvPicPr>
            <a:picLocks noChangeAspect="1"/>
          </p:cNvPicPr>
          <p:nvPr/>
        </p:nvPicPr>
        <p:blipFill>
          <a:blip r:embed="rId2"/>
          <a:stretch>
            <a:fillRect/>
          </a:stretch>
        </p:blipFill>
        <p:spPr>
          <a:xfrm>
            <a:off x="6935813" y="2460973"/>
            <a:ext cx="2885440" cy="3173984"/>
          </a:xfrm>
          <a:prstGeom prst="rect">
            <a:avLst/>
          </a:prstGeom>
        </p:spPr>
      </p:pic>
    </p:spTree>
    <p:extLst>
      <p:ext uri="{BB962C8B-B14F-4D97-AF65-F5344CB8AC3E}">
        <p14:creationId xmlns:p14="http://schemas.microsoft.com/office/powerpoint/2010/main" val="76171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6D86-7680-3F44-B43C-0BE902374E3B}"/>
              </a:ext>
            </a:extLst>
          </p:cNvPr>
          <p:cNvSpPr>
            <a:spLocks noGrp="1"/>
          </p:cNvSpPr>
          <p:nvPr>
            <p:ph type="title"/>
          </p:nvPr>
        </p:nvSpPr>
        <p:spPr/>
        <p:txBody>
          <a:bodyPr/>
          <a:lstStyle/>
          <a:p>
            <a:r>
              <a:rPr lang="en-US" b="1" dirty="0"/>
              <a:t>FOOD AND FINANCIAL RESOURCES:</a:t>
            </a:r>
            <a:r>
              <a:rPr lang="en-US" dirty="0"/>
              <a:t> </a:t>
            </a:r>
          </a:p>
        </p:txBody>
      </p:sp>
      <p:sp>
        <p:nvSpPr>
          <p:cNvPr id="3" name="Content Placeholder 2">
            <a:extLst>
              <a:ext uri="{FF2B5EF4-FFF2-40B4-BE49-F238E27FC236}">
                <a16:creationId xmlns:a16="http://schemas.microsoft.com/office/drawing/2014/main" id="{B9F071BE-EEB6-034B-A419-0BF1146FF13E}"/>
              </a:ext>
            </a:extLst>
          </p:cNvPr>
          <p:cNvSpPr>
            <a:spLocks noGrp="1"/>
          </p:cNvSpPr>
          <p:nvPr>
            <p:ph sz="half" idx="1"/>
          </p:nvPr>
        </p:nvSpPr>
        <p:spPr/>
        <p:txBody>
          <a:bodyPr>
            <a:normAutofit/>
          </a:bodyPr>
          <a:lstStyle/>
          <a:p>
            <a:pPr lvl="0"/>
            <a:r>
              <a:rPr lang="en-US" sz="2000" dirty="0"/>
              <a:t>Area churches</a:t>
            </a:r>
          </a:p>
          <a:p>
            <a:pPr lvl="0"/>
            <a:r>
              <a:rPr lang="en-US" sz="2000" dirty="0"/>
              <a:t>Bible Study/Small Groups</a:t>
            </a:r>
          </a:p>
          <a:p>
            <a:pPr lvl="0"/>
            <a:r>
              <a:rPr lang="en-US" sz="2000" dirty="0"/>
              <a:t>Individual church members with financial resources</a:t>
            </a:r>
          </a:p>
          <a:p>
            <a:pPr lvl="0"/>
            <a:r>
              <a:rPr lang="en-US" sz="2000" dirty="0"/>
              <a:t>Grocery Stores</a:t>
            </a:r>
          </a:p>
          <a:p>
            <a:pPr lvl="0"/>
            <a:r>
              <a:rPr lang="en-US" sz="2000" dirty="0"/>
              <a:t>Big Box Stores</a:t>
            </a:r>
          </a:p>
          <a:p>
            <a:pPr lvl="0"/>
            <a:r>
              <a:rPr lang="en-US" sz="2000" dirty="0"/>
              <a:t>Post Office food collection</a:t>
            </a:r>
          </a:p>
          <a:p>
            <a:pPr lvl="0"/>
            <a:r>
              <a:rPr lang="en-US" sz="2000" dirty="0"/>
              <a:t>Local Government</a:t>
            </a:r>
          </a:p>
          <a:p>
            <a:endParaRPr lang="en-US" dirty="0"/>
          </a:p>
        </p:txBody>
      </p:sp>
      <p:sp>
        <p:nvSpPr>
          <p:cNvPr id="4" name="Content Placeholder 3">
            <a:extLst>
              <a:ext uri="{FF2B5EF4-FFF2-40B4-BE49-F238E27FC236}">
                <a16:creationId xmlns:a16="http://schemas.microsoft.com/office/drawing/2014/main" id="{4B08AD80-7B50-F340-A9A4-3F3BB79A3565}"/>
              </a:ext>
            </a:extLst>
          </p:cNvPr>
          <p:cNvSpPr>
            <a:spLocks noGrp="1"/>
          </p:cNvSpPr>
          <p:nvPr>
            <p:ph sz="half" idx="2"/>
          </p:nvPr>
        </p:nvSpPr>
        <p:spPr>
          <a:xfrm>
            <a:off x="5654493" y="2056092"/>
            <a:ext cx="5049950" cy="4200245"/>
          </a:xfrm>
        </p:spPr>
        <p:txBody>
          <a:bodyPr/>
          <a:lstStyle/>
          <a:p>
            <a:pPr lvl="0"/>
            <a:r>
              <a:rPr lang="en-US" sz="2000" dirty="0"/>
              <a:t>Local Food Banks</a:t>
            </a:r>
          </a:p>
          <a:p>
            <a:pPr lvl="0"/>
            <a:r>
              <a:rPr lang="en-US" sz="2000" dirty="0"/>
              <a:t>Local Businesses</a:t>
            </a:r>
          </a:p>
          <a:p>
            <a:pPr lvl="0"/>
            <a:r>
              <a:rPr lang="en-US" sz="2000" dirty="0"/>
              <a:t>Restaurants</a:t>
            </a:r>
          </a:p>
          <a:p>
            <a:pPr lvl="0"/>
            <a:r>
              <a:rPr lang="en-US" sz="2000" dirty="0"/>
              <a:t>Community Foundations (Google)</a:t>
            </a:r>
          </a:p>
          <a:p>
            <a:pPr lvl="0"/>
            <a:r>
              <a:rPr lang="en-US" sz="2000" dirty="0"/>
              <a:t>Extraordinary Charities (Google)</a:t>
            </a:r>
          </a:p>
          <a:p>
            <a:pPr lvl="0"/>
            <a:r>
              <a:rPr lang="en-US" sz="2000" dirty="0"/>
              <a:t>Feeding Florida Food Banks (See </a:t>
            </a:r>
            <a:r>
              <a:rPr lang="en-US" sz="2000" dirty="0" err="1"/>
              <a:t>flbaptist.org</a:t>
            </a:r>
            <a:r>
              <a:rPr lang="en-US" sz="2000" dirty="0"/>
              <a:t>/hunger for your county)</a:t>
            </a:r>
          </a:p>
          <a:p>
            <a:endParaRPr lang="en-US" dirty="0"/>
          </a:p>
        </p:txBody>
      </p:sp>
    </p:spTree>
    <p:extLst>
      <p:ext uri="{BB962C8B-B14F-4D97-AF65-F5344CB8AC3E}">
        <p14:creationId xmlns:p14="http://schemas.microsoft.com/office/powerpoint/2010/main" val="113315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9F1A-500E-C240-86CF-8267BE5E6BF0}"/>
              </a:ext>
            </a:extLst>
          </p:cNvPr>
          <p:cNvSpPr>
            <a:spLocks noGrp="1"/>
          </p:cNvSpPr>
          <p:nvPr>
            <p:ph type="title"/>
          </p:nvPr>
        </p:nvSpPr>
        <p:spPr/>
        <p:txBody>
          <a:bodyPr/>
          <a:lstStyle/>
          <a:p>
            <a:r>
              <a:rPr lang="en-US" dirty="0"/>
              <a:t>CONTACT</a:t>
            </a:r>
          </a:p>
        </p:txBody>
      </p:sp>
      <p:pic>
        <p:nvPicPr>
          <p:cNvPr id="5" name="Content Placeholder 4">
            <a:extLst>
              <a:ext uri="{FF2B5EF4-FFF2-40B4-BE49-F238E27FC236}">
                <a16:creationId xmlns:a16="http://schemas.microsoft.com/office/drawing/2014/main" id="{58D5AD86-5427-2C4E-AAC1-C6E96247C255}"/>
              </a:ext>
            </a:extLst>
          </p:cNvPr>
          <p:cNvPicPr>
            <a:picLocks noGrp="1" noChangeAspect="1"/>
          </p:cNvPicPr>
          <p:nvPr>
            <p:ph sz="half" idx="1"/>
          </p:nvPr>
        </p:nvPicPr>
        <p:blipFill>
          <a:blip r:embed="rId2"/>
          <a:stretch>
            <a:fillRect/>
          </a:stretch>
        </p:blipFill>
        <p:spPr>
          <a:xfrm>
            <a:off x="1733584" y="2128631"/>
            <a:ext cx="3175000" cy="1905000"/>
          </a:xfrm>
        </p:spPr>
      </p:pic>
      <p:sp>
        <p:nvSpPr>
          <p:cNvPr id="4" name="Content Placeholder 3">
            <a:extLst>
              <a:ext uri="{FF2B5EF4-FFF2-40B4-BE49-F238E27FC236}">
                <a16:creationId xmlns:a16="http://schemas.microsoft.com/office/drawing/2014/main" id="{B6CFF13C-2ED0-A748-886E-330728F7F5EF}"/>
              </a:ext>
            </a:extLst>
          </p:cNvPr>
          <p:cNvSpPr>
            <a:spLocks noGrp="1"/>
          </p:cNvSpPr>
          <p:nvPr>
            <p:ph sz="half" idx="2"/>
          </p:nvPr>
        </p:nvSpPr>
        <p:spPr>
          <a:xfrm>
            <a:off x="5654493" y="2203523"/>
            <a:ext cx="4396341" cy="1830108"/>
          </a:xfrm>
        </p:spPr>
        <p:txBody>
          <a:bodyPr>
            <a:normAutofit/>
          </a:bodyPr>
          <a:lstStyle/>
          <a:p>
            <a:r>
              <a:rPr lang="en-US" sz="2000" b="1" cap="all" dirty="0"/>
              <a:t>MARC JOHNSTON</a:t>
            </a:r>
          </a:p>
          <a:p>
            <a:r>
              <a:rPr lang="en-US" sz="2000" cap="all" dirty="0"/>
              <a:t>COMMUNITY MINISTRIES</a:t>
            </a:r>
          </a:p>
          <a:p>
            <a:r>
              <a:rPr lang="en-US" sz="2000" dirty="0"/>
              <a:t>Cell: (904) 571-8037</a:t>
            </a:r>
          </a:p>
          <a:p>
            <a:r>
              <a:rPr lang="en-US" sz="2000" dirty="0" err="1"/>
              <a:t>mjohnston@flbaptist.org</a:t>
            </a:r>
            <a:endParaRPr lang="en-US" sz="2000" dirty="0"/>
          </a:p>
        </p:txBody>
      </p:sp>
      <p:pic>
        <p:nvPicPr>
          <p:cNvPr id="8" name="Picture 7">
            <a:extLst>
              <a:ext uri="{FF2B5EF4-FFF2-40B4-BE49-F238E27FC236}">
                <a16:creationId xmlns:a16="http://schemas.microsoft.com/office/drawing/2014/main" id="{6992A6B4-E88D-2740-81B2-B8620DC2E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643" y="4347339"/>
            <a:ext cx="7505700" cy="1663700"/>
          </a:xfrm>
          <a:prstGeom prst="rect">
            <a:avLst/>
          </a:prstGeom>
        </p:spPr>
      </p:pic>
    </p:spTree>
    <p:extLst>
      <p:ext uri="{BB962C8B-B14F-4D97-AF65-F5344CB8AC3E}">
        <p14:creationId xmlns:p14="http://schemas.microsoft.com/office/powerpoint/2010/main" val="1887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632C6-1835-864B-858E-4CA2E1388310}"/>
              </a:ext>
            </a:extLst>
          </p:cNvPr>
          <p:cNvSpPr>
            <a:spLocks noGrp="1"/>
          </p:cNvSpPr>
          <p:nvPr>
            <p:ph idx="1"/>
          </p:nvPr>
        </p:nvSpPr>
        <p:spPr>
          <a:xfrm>
            <a:off x="1063488" y="775251"/>
            <a:ext cx="10242205" cy="3240157"/>
          </a:xfrm>
        </p:spPr>
        <p:txBody>
          <a:bodyPr>
            <a:normAutofit/>
          </a:bodyPr>
          <a:lstStyle/>
          <a:p>
            <a:r>
              <a:rPr lang="en-US" dirty="0"/>
              <a:t>Food is the most basic of human needs.  Without it there is little hope for tomorrow.  </a:t>
            </a:r>
          </a:p>
          <a:p>
            <a:r>
              <a:rPr lang="en-US" dirty="0"/>
              <a:t>There are children in North America – one of the wealthiest continents in the world – that go to bed hungry, not knowing where their next meal will come from. </a:t>
            </a:r>
          </a:p>
          <a:p>
            <a:r>
              <a:rPr lang="en-US" dirty="0"/>
              <a:t>Some statistics state that 49 million individuals, including 12 million children, struggle in America to have enough to eat. </a:t>
            </a:r>
          </a:p>
        </p:txBody>
      </p:sp>
      <p:pic>
        <p:nvPicPr>
          <p:cNvPr id="8" name="Picture 7" descr="A picture containing indoor, person, table, window&#10;&#10;Description automatically generated">
            <a:extLst>
              <a:ext uri="{FF2B5EF4-FFF2-40B4-BE49-F238E27FC236}">
                <a16:creationId xmlns:a16="http://schemas.microsoft.com/office/drawing/2014/main" id="{78C9FE1A-53B5-6C4B-921E-627200896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593" y="3716682"/>
            <a:ext cx="4384813" cy="2923209"/>
          </a:xfrm>
          <a:prstGeom prst="rect">
            <a:avLst/>
          </a:prstGeom>
        </p:spPr>
      </p:pic>
    </p:spTree>
    <p:extLst>
      <p:ext uri="{BB962C8B-B14F-4D97-AF65-F5344CB8AC3E}">
        <p14:creationId xmlns:p14="http://schemas.microsoft.com/office/powerpoint/2010/main" val="31302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632C6-1835-864B-858E-4CA2E1388310}"/>
              </a:ext>
            </a:extLst>
          </p:cNvPr>
          <p:cNvSpPr>
            <a:spLocks noGrp="1"/>
          </p:cNvSpPr>
          <p:nvPr>
            <p:ph idx="1"/>
          </p:nvPr>
        </p:nvSpPr>
        <p:spPr>
          <a:xfrm>
            <a:off x="1073426" y="1083366"/>
            <a:ext cx="10242205" cy="4479511"/>
          </a:xfrm>
        </p:spPr>
        <p:txBody>
          <a:bodyPr>
            <a:normAutofit/>
          </a:bodyPr>
          <a:lstStyle/>
          <a:p>
            <a:r>
              <a:rPr lang="en-US" dirty="0"/>
              <a:t>When we open our eyes, hunger is a need in an increasing number of our communities. </a:t>
            </a:r>
          </a:p>
          <a:p>
            <a:r>
              <a:rPr lang="en-US" dirty="0"/>
              <a:t>In many areas, it is a hidden problem, and we don’t even realize the need around us.  </a:t>
            </a:r>
          </a:p>
          <a:p>
            <a:r>
              <a:rPr lang="en-US" dirty="0"/>
              <a:t>Providing basic food for someone or, better yet, to eat food with them, is one of the most basic ways to show kindness. </a:t>
            </a:r>
          </a:p>
          <a:p>
            <a:r>
              <a:rPr lang="en-US" dirty="0"/>
              <a:t>Jesus did it in all four Gospels.</a:t>
            </a:r>
          </a:p>
          <a:p>
            <a:endParaRPr lang="en-US" dirty="0"/>
          </a:p>
        </p:txBody>
      </p:sp>
      <p:pic>
        <p:nvPicPr>
          <p:cNvPr id="4" name="Picture 3" descr="A group of people sitting at a table&#10;&#10;Description automatically generated">
            <a:extLst>
              <a:ext uri="{FF2B5EF4-FFF2-40B4-BE49-F238E27FC236}">
                <a16:creationId xmlns:a16="http://schemas.microsoft.com/office/drawing/2014/main" id="{66D0739C-243E-A84D-813D-EC0232F8C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437" y="4033785"/>
            <a:ext cx="2936737" cy="2198049"/>
          </a:xfrm>
          <a:prstGeom prst="rect">
            <a:avLst/>
          </a:prstGeom>
        </p:spPr>
      </p:pic>
    </p:spTree>
    <p:extLst>
      <p:ext uri="{BB962C8B-B14F-4D97-AF65-F5344CB8AC3E}">
        <p14:creationId xmlns:p14="http://schemas.microsoft.com/office/powerpoint/2010/main" val="279434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632C6-1835-864B-858E-4CA2E1388310}"/>
              </a:ext>
            </a:extLst>
          </p:cNvPr>
          <p:cNvSpPr>
            <a:spLocks noGrp="1"/>
          </p:cNvSpPr>
          <p:nvPr>
            <p:ph idx="1"/>
          </p:nvPr>
        </p:nvSpPr>
        <p:spPr>
          <a:xfrm>
            <a:off x="974897" y="1162878"/>
            <a:ext cx="10242205" cy="4702934"/>
          </a:xfrm>
        </p:spPr>
        <p:txBody>
          <a:bodyPr>
            <a:normAutofit/>
          </a:bodyPr>
          <a:lstStyle/>
          <a:p>
            <a:r>
              <a:rPr lang="en-US" dirty="0"/>
              <a:t>Feeding your community may be a </a:t>
            </a:r>
          </a:p>
          <a:p>
            <a:pPr lvl="1"/>
            <a:r>
              <a:rPr lang="en-US" sz="2000" dirty="0"/>
              <a:t>food pantry</a:t>
            </a:r>
          </a:p>
          <a:p>
            <a:pPr lvl="1"/>
            <a:r>
              <a:rPr lang="en-US" sz="2000" dirty="0"/>
              <a:t>soup kitchen</a:t>
            </a:r>
          </a:p>
          <a:p>
            <a:pPr lvl="1"/>
            <a:r>
              <a:rPr lang="en-US" sz="2000" dirty="0"/>
              <a:t>voucher system for purchasing groceries</a:t>
            </a:r>
          </a:p>
          <a:p>
            <a:pPr lvl="1"/>
            <a:r>
              <a:rPr lang="en-US" sz="2000" dirty="0"/>
              <a:t>delivery of nutritious meals to shut-ins</a:t>
            </a:r>
          </a:p>
          <a:p>
            <a:pPr lvl="1"/>
            <a:r>
              <a:rPr lang="en-US" sz="2000" dirty="0"/>
              <a:t>distribution of commodities. </a:t>
            </a:r>
          </a:p>
          <a:p>
            <a:r>
              <a:rPr lang="en-US" dirty="0"/>
              <a:t>These kinds of ministries provide the church an opportunity to meet physical and spiritual needs.</a:t>
            </a:r>
          </a:p>
          <a:p>
            <a:endParaRPr lang="en-US" dirty="0"/>
          </a:p>
        </p:txBody>
      </p:sp>
      <p:pic>
        <p:nvPicPr>
          <p:cNvPr id="4" name="Picture 3" descr="A refrigerator filled with food&#10;&#10;Description automatically generated">
            <a:extLst>
              <a:ext uri="{FF2B5EF4-FFF2-40B4-BE49-F238E27FC236}">
                <a16:creationId xmlns:a16="http://schemas.microsoft.com/office/drawing/2014/main" id="{A500CE56-D48C-9C40-8EE7-56622A78C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061" y="1795458"/>
            <a:ext cx="3267918" cy="2176217"/>
          </a:xfrm>
          <a:prstGeom prst="rect">
            <a:avLst/>
          </a:prstGeom>
        </p:spPr>
      </p:pic>
    </p:spTree>
    <p:extLst>
      <p:ext uri="{BB962C8B-B14F-4D97-AF65-F5344CB8AC3E}">
        <p14:creationId xmlns:p14="http://schemas.microsoft.com/office/powerpoint/2010/main" val="14649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FE96-2701-6A45-94FD-05B2BFA3810D}"/>
              </a:ext>
            </a:extLst>
          </p:cNvPr>
          <p:cNvSpPr>
            <a:spLocks noGrp="1"/>
          </p:cNvSpPr>
          <p:nvPr>
            <p:ph type="title"/>
          </p:nvPr>
        </p:nvSpPr>
        <p:spPr>
          <a:xfrm>
            <a:off x="646111" y="452718"/>
            <a:ext cx="9404723" cy="1087847"/>
          </a:xfrm>
        </p:spPr>
        <p:txBody>
          <a:bodyPr/>
          <a:lstStyle/>
          <a:p>
            <a:r>
              <a:rPr lang="en-US" b="1" dirty="0"/>
              <a:t>CREATE AWARENESS:</a:t>
            </a:r>
            <a:endParaRPr lang="en-US" dirty="0"/>
          </a:p>
        </p:txBody>
      </p:sp>
      <p:sp>
        <p:nvSpPr>
          <p:cNvPr id="3" name="Content Placeholder 2">
            <a:extLst>
              <a:ext uri="{FF2B5EF4-FFF2-40B4-BE49-F238E27FC236}">
                <a16:creationId xmlns:a16="http://schemas.microsoft.com/office/drawing/2014/main" id="{3E0F2DC7-C946-574C-A01E-60EEDA9D13E0}"/>
              </a:ext>
            </a:extLst>
          </p:cNvPr>
          <p:cNvSpPr>
            <a:spLocks noGrp="1"/>
          </p:cNvSpPr>
          <p:nvPr>
            <p:ph idx="1"/>
          </p:nvPr>
        </p:nvSpPr>
        <p:spPr>
          <a:xfrm>
            <a:off x="1072514" y="1853248"/>
            <a:ext cx="9264181" cy="3997828"/>
          </a:xfrm>
        </p:spPr>
        <p:txBody>
          <a:bodyPr/>
          <a:lstStyle/>
          <a:p>
            <a:pPr lvl="0"/>
            <a:r>
              <a:rPr lang="en-US" dirty="0"/>
              <a:t>Identify the needs of the working poor, the homeless, and others living in poverty. </a:t>
            </a:r>
          </a:p>
          <a:p>
            <a:pPr lvl="0"/>
            <a:r>
              <a:rPr lang="en-US" dirty="0"/>
              <a:t>Survey local leaders within your community to discern what needs are already being met.</a:t>
            </a:r>
          </a:p>
          <a:p>
            <a:endParaRPr lang="en-US" dirty="0"/>
          </a:p>
        </p:txBody>
      </p:sp>
      <p:pic>
        <p:nvPicPr>
          <p:cNvPr id="5" name="Picture 4" descr="A group of people sitting in chairs&#10;&#10;Description automatically generated">
            <a:extLst>
              <a:ext uri="{FF2B5EF4-FFF2-40B4-BE49-F238E27FC236}">
                <a16:creationId xmlns:a16="http://schemas.microsoft.com/office/drawing/2014/main" id="{909B9AAC-5135-9240-86E2-5B325DBC9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256" y="3566070"/>
            <a:ext cx="5047488" cy="2839212"/>
          </a:xfrm>
          <a:prstGeom prst="rect">
            <a:avLst/>
          </a:prstGeom>
        </p:spPr>
      </p:pic>
    </p:spTree>
    <p:extLst>
      <p:ext uri="{BB962C8B-B14F-4D97-AF65-F5344CB8AC3E}">
        <p14:creationId xmlns:p14="http://schemas.microsoft.com/office/powerpoint/2010/main" val="363233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C7F1-5152-4247-8F43-CBBE59883735}"/>
              </a:ext>
            </a:extLst>
          </p:cNvPr>
          <p:cNvSpPr>
            <a:spLocks noGrp="1"/>
          </p:cNvSpPr>
          <p:nvPr>
            <p:ph type="title"/>
          </p:nvPr>
        </p:nvSpPr>
        <p:spPr/>
        <p:txBody>
          <a:bodyPr/>
          <a:lstStyle/>
          <a:p>
            <a:r>
              <a:rPr lang="en-US" b="1" dirty="0"/>
              <a:t>COMPILE A LIST OF RESOURCES:</a:t>
            </a:r>
            <a:endParaRPr lang="en-US" dirty="0"/>
          </a:p>
        </p:txBody>
      </p:sp>
      <p:sp>
        <p:nvSpPr>
          <p:cNvPr id="3" name="Content Placeholder 2">
            <a:extLst>
              <a:ext uri="{FF2B5EF4-FFF2-40B4-BE49-F238E27FC236}">
                <a16:creationId xmlns:a16="http://schemas.microsoft.com/office/drawing/2014/main" id="{D0C87203-A4ED-764B-9C8B-6523D5C0D207}"/>
              </a:ext>
            </a:extLst>
          </p:cNvPr>
          <p:cNvSpPr>
            <a:spLocks noGrp="1"/>
          </p:cNvSpPr>
          <p:nvPr>
            <p:ph idx="1"/>
          </p:nvPr>
        </p:nvSpPr>
        <p:spPr>
          <a:xfrm>
            <a:off x="1457861" y="1853248"/>
            <a:ext cx="8946541" cy="4630579"/>
          </a:xfrm>
        </p:spPr>
        <p:txBody>
          <a:bodyPr/>
          <a:lstStyle/>
          <a:p>
            <a:pPr lvl="0"/>
            <a:r>
              <a:rPr lang="en-US" dirty="0"/>
              <a:t>Within the church</a:t>
            </a:r>
          </a:p>
          <a:p>
            <a:pPr lvl="0"/>
            <a:r>
              <a:rPr lang="en-US" dirty="0"/>
              <a:t>Community food banks</a:t>
            </a:r>
          </a:p>
          <a:p>
            <a:pPr lvl="0"/>
            <a:r>
              <a:rPr lang="en-US" dirty="0"/>
              <a:t>Florida Baptist Convention</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indent="0" algn="ctr">
              <a:buNone/>
            </a:pPr>
            <a:r>
              <a:rPr lang="en-US" i="1" dirty="0"/>
              <a:t>An expanded list of ideas and specific resources is available at </a:t>
            </a:r>
            <a:r>
              <a:rPr lang="en-US" i="1" dirty="0" err="1"/>
              <a:t>flbaptist.org</a:t>
            </a:r>
            <a:r>
              <a:rPr lang="en-US" i="1" dirty="0"/>
              <a:t>/hunger</a:t>
            </a:r>
            <a:endParaRPr lang="en-US" dirty="0"/>
          </a:p>
        </p:txBody>
      </p:sp>
      <p:pic>
        <p:nvPicPr>
          <p:cNvPr id="6" name="Picture 5" descr="A screenshot of a cell phone&#10;&#10;Description automatically generated">
            <a:extLst>
              <a:ext uri="{FF2B5EF4-FFF2-40B4-BE49-F238E27FC236}">
                <a16:creationId xmlns:a16="http://schemas.microsoft.com/office/drawing/2014/main" id="{A8DC19D2-E306-F742-A300-029D09F08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751" y="1397165"/>
            <a:ext cx="4714867" cy="3713226"/>
          </a:xfrm>
          <a:prstGeom prst="rect">
            <a:avLst/>
          </a:prstGeom>
        </p:spPr>
      </p:pic>
    </p:spTree>
    <p:extLst>
      <p:ext uri="{BB962C8B-B14F-4D97-AF65-F5344CB8AC3E}">
        <p14:creationId xmlns:p14="http://schemas.microsoft.com/office/powerpoint/2010/main" val="135520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5E25-7C0B-F847-8318-BF240EC76093}"/>
              </a:ext>
            </a:extLst>
          </p:cNvPr>
          <p:cNvSpPr>
            <a:spLocks noGrp="1"/>
          </p:cNvSpPr>
          <p:nvPr>
            <p:ph type="title"/>
          </p:nvPr>
        </p:nvSpPr>
        <p:spPr/>
        <p:txBody>
          <a:bodyPr/>
          <a:lstStyle/>
          <a:p>
            <a:r>
              <a:rPr lang="en-US" b="1" dirty="0"/>
              <a:t>ESTABLISH OPERATIONAL PROCEDURES:</a:t>
            </a:r>
            <a:endParaRPr lang="en-US" dirty="0"/>
          </a:p>
        </p:txBody>
      </p:sp>
      <p:sp>
        <p:nvSpPr>
          <p:cNvPr id="3" name="Content Placeholder 2">
            <a:extLst>
              <a:ext uri="{FF2B5EF4-FFF2-40B4-BE49-F238E27FC236}">
                <a16:creationId xmlns:a16="http://schemas.microsoft.com/office/drawing/2014/main" id="{5CC7E2E1-F9F7-C142-B144-8B19E0E366C8}"/>
              </a:ext>
            </a:extLst>
          </p:cNvPr>
          <p:cNvSpPr>
            <a:spLocks noGrp="1"/>
          </p:cNvSpPr>
          <p:nvPr>
            <p:ph idx="1"/>
          </p:nvPr>
        </p:nvSpPr>
        <p:spPr/>
        <p:txBody>
          <a:bodyPr>
            <a:normAutofit/>
          </a:bodyPr>
          <a:lstStyle/>
          <a:p>
            <a:pPr lvl="0"/>
            <a:r>
              <a:rPr lang="en-US" dirty="0"/>
              <a:t>Determine who will be the manager and a backup manager.</a:t>
            </a:r>
          </a:p>
          <a:p>
            <a:pPr lvl="0"/>
            <a:r>
              <a:rPr lang="en-US" dirty="0"/>
              <a:t>Make sure volunteers are screened. They must have a level 1 background check.</a:t>
            </a:r>
          </a:p>
          <a:p>
            <a:pPr lvl="0"/>
            <a:r>
              <a:rPr lang="en-US" dirty="0"/>
              <a:t>Train volunteers to register clients and determine eligibility.</a:t>
            </a:r>
          </a:p>
          <a:p>
            <a:pPr lvl="0"/>
            <a:r>
              <a:rPr lang="en-US" dirty="0"/>
              <a:t>Determine what identification is needed. </a:t>
            </a:r>
          </a:p>
          <a:p>
            <a:pPr lvl="0"/>
            <a:r>
              <a:rPr lang="en-US" dirty="0"/>
              <a:t>Determine who has access to the pantry.</a:t>
            </a:r>
          </a:p>
          <a:p>
            <a:pPr lvl="0"/>
            <a:r>
              <a:rPr lang="en-US" dirty="0"/>
              <a:t>Organize the food to assure that the oldest products are being given away first.</a:t>
            </a:r>
          </a:p>
          <a:p>
            <a:pPr lvl="0"/>
            <a:r>
              <a:rPr lang="en-US" dirty="0"/>
              <a:t>Determine how much food per family, and how many times a month they can receive it.</a:t>
            </a:r>
          </a:p>
          <a:p>
            <a:endParaRPr lang="en-US" dirty="0"/>
          </a:p>
        </p:txBody>
      </p:sp>
    </p:spTree>
    <p:extLst>
      <p:ext uri="{BB962C8B-B14F-4D97-AF65-F5344CB8AC3E}">
        <p14:creationId xmlns:p14="http://schemas.microsoft.com/office/powerpoint/2010/main" val="94820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0100-8A19-C74F-A06C-35E92EC73E68}"/>
              </a:ext>
            </a:extLst>
          </p:cNvPr>
          <p:cNvSpPr>
            <a:spLocks noGrp="1"/>
          </p:cNvSpPr>
          <p:nvPr>
            <p:ph type="title"/>
          </p:nvPr>
        </p:nvSpPr>
        <p:spPr/>
        <p:txBody>
          <a:bodyPr/>
          <a:lstStyle/>
          <a:p>
            <a:r>
              <a:rPr lang="en-US" b="1" dirty="0"/>
              <a:t>CONSIDER BASIC EQUIPMENT:</a:t>
            </a:r>
            <a:r>
              <a:rPr lang="en-US" dirty="0"/>
              <a:t> </a:t>
            </a:r>
          </a:p>
        </p:txBody>
      </p:sp>
      <p:sp>
        <p:nvSpPr>
          <p:cNvPr id="3" name="Content Placeholder 2">
            <a:extLst>
              <a:ext uri="{FF2B5EF4-FFF2-40B4-BE49-F238E27FC236}">
                <a16:creationId xmlns:a16="http://schemas.microsoft.com/office/drawing/2014/main" id="{5B70CA5D-4796-3B4E-8072-F177A91536CE}"/>
              </a:ext>
            </a:extLst>
          </p:cNvPr>
          <p:cNvSpPr>
            <a:spLocks noGrp="1"/>
          </p:cNvSpPr>
          <p:nvPr>
            <p:ph idx="1"/>
          </p:nvPr>
        </p:nvSpPr>
        <p:spPr/>
        <p:txBody>
          <a:bodyPr>
            <a:normAutofit/>
          </a:bodyPr>
          <a:lstStyle/>
          <a:p>
            <a:pPr lvl="0"/>
            <a:r>
              <a:rPr lang="en-US" dirty="0"/>
              <a:t>A vehicle will be needed to pick up food</a:t>
            </a:r>
          </a:p>
          <a:p>
            <a:pPr lvl="0"/>
            <a:r>
              <a:rPr lang="en-US" dirty="0"/>
              <a:t>Shelving for food storage and display</a:t>
            </a:r>
          </a:p>
          <a:p>
            <a:pPr lvl="0"/>
            <a:r>
              <a:rPr lang="en-US" dirty="0"/>
              <a:t>6 – 8 six foot tables</a:t>
            </a:r>
          </a:p>
          <a:p>
            <a:pPr lvl="0"/>
            <a:r>
              <a:rPr lang="en-US" dirty="0"/>
              <a:t>Garbage containers</a:t>
            </a:r>
          </a:p>
          <a:p>
            <a:pPr lvl="0"/>
            <a:r>
              <a:rPr lang="en-US" dirty="0"/>
              <a:t>Freezers and refrigerators</a:t>
            </a:r>
          </a:p>
          <a:p>
            <a:pPr lvl="0"/>
            <a:r>
              <a:rPr lang="en-US" dirty="0"/>
              <a:t>Laptops and food pantry software if you are going to keep client records</a:t>
            </a:r>
          </a:p>
          <a:p>
            <a:pPr lvl="0"/>
            <a:r>
              <a:rPr lang="en-US" dirty="0"/>
              <a:t>Often big food providers require a hand truck, storage area for incoming food and over stock, plastic containers to store food, and a bathroom inside or close by.</a:t>
            </a:r>
          </a:p>
          <a:p>
            <a:endParaRPr lang="en-US" dirty="0"/>
          </a:p>
        </p:txBody>
      </p:sp>
    </p:spTree>
    <p:extLst>
      <p:ext uri="{BB962C8B-B14F-4D97-AF65-F5344CB8AC3E}">
        <p14:creationId xmlns:p14="http://schemas.microsoft.com/office/powerpoint/2010/main" val="339075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DDB6-BFA8-7542-A745-F632185DB9C2}"/>
              </a:ext>
            </a:extLst>
          </p:cNvPr>
          <p:cNvSpPr>
            <a:spLocks noGrp="1"/>
          </p:cNvSpPr>
          <p:nvPr>
            <p:ph type="title"/>
          </p:nvPr>
        </p:nvSpPr>
        <p:spPr/>
        <p:txBody>
          <a:bodyPr/>
          <a:lstStyle/>
          <a:p>
            <a:r>
              <a:rPr lang="en-US" b="1" dirty="0"/>
              <a:t>DETERMINE HOW SPIRITUAL CARE WILL BE PROVIDED:</a:t>
            </a:r>
            <a:r>
              <a:rPr lang="en-US" dirty="0"/>
              <a:t> </a:t>
            </a:r>
          </a:p>
        </p:txBody>
      </p:sp>
      <p:sp>
        <p:nvSpPr>
          <p:cNvPr id="3" name="Content Placeholder 2">
            <a:extLst>
              <a:ext uri="{FF2B5EF4-FFF2-40B4-BE49-F238E27FC236}">
                <a16:creationId xmlns:a16="http://schemas.microsoft.com/office/drawing/2014/main" id="{0868BF61-BA20-3243-B9D0-F8683A34D220}"/>
              </a:ext>
            </a:extLst>
          </p:cNvPr>
          <p:cNvSpPr>
            <a:spLocks noGrp="1"/>
          </p:cNvSpPr>
          <p:nvPr>
            <p:ph idx="1"/>
          </p:nvPr>
        </p:nvSpPr>
        <p:spPr>
          <a:xfrm>
            <a:off x="1084415" y="2033040"/>
            <a:ext cx="8946541" cy="4195481"/>
          </a:xfrm>
        </p:spPr>
        <p:txBody>
          <a:bodyPr>
            <a:normAutofit/>
          </a:bodyPr>
          <a:lstStyle/>
          <a:p>
            <a:pPr lvl="0"/>
            <a:r>
              <a:rPr lang="en-US" dirty="0"/>
              <a:t>It should be intentional</a:t>
            </a:r>
          </a:p>
          <a:p>
            <a:pPr lvl="0"/>
            <a:r>
              <a:rPr lang="en-US" dirty="0"/>
              <a:t>Enlist volunteers specifically for spiritual care</a:t>
            </a:r>
          </a:p>
          <a:p>
            <a:pPr lvl="0"/>
            <a:r>
              <a:rPr lang="en-US" dirty="0"/>
              <a:t>Provide training</a:t>
            </a:r>
            <a:r>
              <a:rPr lang="en-US" i="1" dirty="0"/>
              <a:t> “Compassion for the Hurting” workshop available upon request</a:t>
            </a:r>
            <a:endParaRPr lang="en-US" dirty="0"/>
          </a:p>
          <a:p>
            <a:pPr lvl="0"/>
            <a:r>
              <a:rPr lang="en-US" dirty="0"/>
              <a:t>Provide scriptures, gospel tracts, and devotional materials</a:t>
            </a:r>
          </a:p>
        </p:txBody>
      </p:sp>
      <p:pic>
        <p:nvPicPr>
          <p:cNvPr id="6" name="Picture 5" descr="A person standing in front of a microphone&#10;&#10;Description automatically generated">
            <a:extLst>
              <a:ext uri="{FF2B5EF4-FFF2-40B4-BE49-F238E27FC236}">
                <a16:creationId xmlns:a16="http://schemas.microsoft.com/office/drawing/2014/main" id="{8DDBC83A-F4ED-EE43-A7B4-CED5BFA1A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350" y="4401566"/>
            <a:ext cx="3035300" cy="1663700"/>
          </a:xfrm>
          <a:prstGeom prst="rect">
            <a:avLst/>
          </a:prstGeom>
        </p:spPr>
      </p:pic>
    </p:spTree>
    <p:extLst>
      <p:ext uri="{BB962C8B-B14F-4D97-AF65-F5344CB8AC3E}">
        <p14:creationId xmlns:p14="http://schemas.microsoft.com/office/powerpoint/2010/main" val="1723046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{E4F7E55B-FDB8-7348-906F-DFA2CEF15D4C}tf10001062</Template>
  <TotalTime>75</TotalTime>
  <Words>649</Words>
  <Application>Microsoft Macintosh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 </vt:lpstr>
      <vt:lpstr>PowerPoint Presentation</vt:lpstr>
      <vt:lpstr>PowerPoint Presentation</vt:lpstr>
      <vt:lpstr>PowerPoint Presentation</vt:lpstr>
      <vt:lpstr>CREATE AWARENESS:</vt:lpstr>
      <vt:lpstr>COMPILE A LIST OF RESOURCES:</vt:lpstr>
      <vt:lpstr>ESTABLISH OPERATIONAL PROCEDURES:</vt:lpstr>
      <vt:lpstr>CONSIDER BASIC EQUIPMENT: </vt:lpstr>
      <vt:lpstr>DETERMINE HOW SPIRITUAL CARE WILL BE PROVIDED: </vt:lpstr>
      <vt:lpstr>USE A BASIC RECORD SYSTEM:</vt:lpstr>
      <vt:lpstr>THINKING OUTSIDE THE FOOD PANTRY:</vt:lpstr>
      <vt:lpstr>FOOD AND FINANCIAL RESOURCES: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Johnston</dc:creator>
  <cp:lastModifiedBy>Annie Pucciarelli</cp:lastModifiedBy>
  <cp:revision>6</cp:revision>
  <dcterms:created xsi:type="dcterms:W3CDTF">2020-04-20T13:44:39Z</dcterms:created>
  <dcterms:modified xsi:type="dcterms:W3CDTF">2020-04-20T17:50:32Z</dcterms:modified>
</cp:coreProperties>
</file>